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31" r:id="rId2"/>
    <p:sldId id="396" r:id="rId3"/>
    <p:sldId id="404" r:id="rId4"/>
    <p:sldId id="397" r:id="rId5"/>
    <p:sldId id="445" r:id="rId6"/>
    <p:sldId id="407" r:id="rId7"/>
    <p:sldId id="442" r:id="rId8"/>
    <p:sldId id="443" r:id="rId9"/>
    <p:sldId id="413" r:id="rId10"/>
    <p:sldId id="415" r:id="rId11"/>
    <p:sldId id="444" r:id="rId12"/>
    <p:sldId id="306" r:id="rId1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A4A05991-AA41-4204-9875-8C5AA446E34F}">
          <p14:sldIdLst>
            <p14:sldId id="431"/>
            <p14:sldId id="396"/>
            <p14:sldId id="404"/>
            <p14:sldId id="397"/>
            <p14:sldId id="407"/>
            <p14:sldId id="442"/>
            <p14:sldId id="443"/>
            <p14:sldId id="413"/>
            <p14:sldId id="415"/>
            <p14:sldId id="444"/>
          </p14:sldIdLst>
        </p14:section>
        <p14:section name="Раздел без заголовка" id="{850F2625-1E85-40DE-8449-2AC550267914}">
          <p14:sldIdLst>
            <p14:sldId id="30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CC"/>
    <a:srgbClr val="DCEDF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796" autoAdjust="0"/>
  </p:normalViewPr>
  <p:slideViewPr>
    <p:cSldViewPr>
      <p:cViewPr>
        <p:scale>
          <a:sx n="100" d="100"/>
          <a:sy n="100" d="100"/>
        </p:scale>
        <p:origin x="-194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3\&#1072;&#1076;&#1084;&#1080;&#1085;&#1080;&#1089;&#1090;&#1088;&#1072;&#1094;&#1080;&#1103;%20&#1084;&#1086;%20&#1072;&#1083;&#1072;&#1087;&#1072;&#1077;&#1074;&#1089;&#1082;&#1086;&#1077;\&#1054;&#1073;&#1084;&#1077;&#1085;\4.%20&#1060;&#1080;&#1085;&#1072;&#1085;&#1089;&#1086;&#1074;&#1086;&#1077;%20&#1091;&#1087;&#1088;&#1072;&#1074;&#1083;&#1077;&#1085;&#1080;&#1077;\8.%20&#1054;&#1090;&#1076;&#1077;&#1083;%20&#1101;&#1082;&#1086;&#1085;&#1086;&#1084;&#1080;&#1082;&#1080;\&#1044;&#1086;&#1082;&#1080;\&#1085;&#1072;%20&#1057;&#1086;&#1074;&#1077;&#1090;%20&#1076;&#1080;&#1088;&#1077;&#1082;&#1090;&#1086;&#1088;&#1086;&#1074;\&#1076;&#1083;&#1103;%20&#1087;&#1088;&#1077;&#1079;&#1077;&#1085;&#1090;&#1072;&#1094;&#108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882324644340792"/>
          <c:y val="8.2712807895896898E-2"/>
          <c:w val="0.87117611216164981"/>
          <c:h val="0.73456981482344264"/>
        </c:manualLayout>
      </c:layout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-6.4663490998136623E-3"/>
                  <c:y val="-5.5555655106421895E-2"/>
                </c:manualLayout>
              </c:layout>
              <c:showVal val="1"/>
            </c:dLbl>
            <c:dLbl>
              <c:idx val="1"/>
              <c:layout>
                <c:manualLayout>
                  <c:x val="9.3436067241097057E-2"/>
                  <c:y val="-5.9125374958338028E-2"/>
                </c:manualLayout>
              </c:layout>
              <c:showVal val="1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Val val="1"/>
          </c:dLbls>
          <c:cat>
            <c:strRef>
              <c:f>Лист1!$B$33:$C$33</c:f>
              <c:strCache>
                <c:ptCount val="2"/>
                <c:pt idx="0">
                  <c:v>9 месяцев 2024 года</c:v>
                </c:pt>
                <c:pt idx="1">
                  <c:v>9 месяцев 2025 года</c:v>
                </c:pt>
              </c:strCache>
            </c:strRef>
          </c:cat>
          <c:val>
            <c:numRef>
              <c:f>Лист1!$B$34:$C$34</c:f>
              <c:numCache>
                <c:formatCode>#,##0.0</c:formatCode>
                <c:ptCount val="2"/>
                <c:pt idx="0">
                  <c:v>12189</c:v>
                </c:pt>
                <c:pt idx="1">
                  <c:v>12774.1</c:v>
                </c:pt>
              </c:numCache>
            </c:numRef>
          </c:val>
        </c:ser>
        <c:shape val="cylinder"/>
        <c:axId val="140213248"/>
        <c:axId val="140215040"/>
        <c:axId val="0"/>
      </c:bar3DChart>
      <c:catAx>
        <c:axId val="14021324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40215040"/>
        <c:crossesAt val="2000"/>
        <c:auto val="1"/>
        <c:lblAlgn val="ctr"/>
        <c:lblOffset val="100"/>
      </c:catAx>
      <c:valAx>
        <c:axId val="140215040"/>
        <c:scaling>
          <c:orientation val="minMax"/>
          <c:max val="9000"/>
          <c:min val="2014"/>
        </c:scaling>
        <c:axPos val="l"/>
        <c:majorGridlines/>
        <c:numFmt formatCode="#,##0.0" sourceLinked="1"/>
        <c:tickLblPos val="nextTo"/>
        <c:crossAx val="140213248"/>
        <c:crosses val="autoZero"/>
        <c:crossBetween val="between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3" y="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0E269-8B80-4869-ABBB-736FE05ABE54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6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3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CD44E-A8FB-4EE9-A00B-84FB9A744B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180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82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82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4C710-9345-426C-BA90-C3E49A3E032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4C710-9345-426C-BA90-C3E49A3E0322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82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FC1-09F5-49D2-B107-0F7E3A4D954A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9AD7-C3F3-4F74-B68D-670229D286B2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E9B-E3A7-4021-999F-FE6E8D57EF84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E2BE-CF0F-4387-846E-B843E227719E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B20E-2FC3-472D-A11C-8C81AE4F4014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6EE-FCF7-4328-B759-A2F7B8A24DF3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F23B-A44C-48B6-A1C8-04E9FB1956ED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2A9C-7FD6-42C3-9165-E5DE51A9C2AE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C59B-DA62-4264-85E9-05449979CBD1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457D-247E-42FB-8A58-8A5BB46A5F34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DB2-B1F6-4049-A19C-DCE2B9EA8F4D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7F8482-2D60-4279-900B-A08A1685C27C}" type="datetime1">
              <a:rPr lang="ru-RU" smtClean="0"/>
              <a:pPr/>
              <a:t>17.12.2025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22" t="28225" r="56371" b="16936"/>
          <a:stretch/>
        </p:blipFill>
        <p:spPr bwMode="auto">
          <a:xfrm>
            <a:off x="4067944" y="188640"/>
            <a:ext cx="100811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289" y="1772816"/>
            <a:ext cx="8917421" cy="30469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spcAft>
                <a:spcPts val="0"/>
              </a:spcAft>
            </a:pPr>
            <a:r>
              <a:rPr lang="ru-RU" sz="4800" b="1" dirty="0">
                <a:effectLst/>
                <a:latin typeface="Times New Roman"/>
                <a:ea typeface="Times New Roman"/>
              </a:rPr>
              <a:t>О социально-экономическом положении в муниципальном образовании Алапаевское</a:t>
            </a:r>
          </a:p>
          <a:p>
            <a:pPr algn="ctr"/>
            <a:r>
              <a:rPr lang="ru-RU" sz="4800" b="1" dirty="0">
                <a:effectLst/>
                <a:latin typeface="Times New Roman"/>
                <a:ea typeface="Times New Roman"/>
              </a:rPr>
              <a:t> в 2025 году</a:t>
            </a:r>
          </a:p>
        </p:txBody>
      </p:sp>
      <p:pic>
        <p:nvPicPr>
          <p:cNvPr id="3074" name="Picture 2" descr="C:\Users\user\Desktop\pok-0310-1024x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37112"/>
            <a:ext cx="2730518" cy="230425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02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928670"/>
            <a:ext cx="8215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-531440"/>
            <a:ext cx="821537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078" y="1700808"/>
            <a:ext cx="4201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AutoShape 2" descr="4BB80820-0D15-4D2A-8DB2-7D293EF7386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4" descr="4BB80820-0D15-4D2A-8DB2-7D293EF7386D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AutoShape 9" descr="IMG_701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-5417885070066303457_1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-5417885070066303457_12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1520" y="620688"/>
            <a:ext cx="3047400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7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проектов:</a:t>
            </a:r>
            <a:endParaRPr lang="ru-RU" sz="27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2 039,9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57,7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Бизнес –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209,6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1 327,1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  <a:endParaRPr lang="ru-RU" sz="2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– 445,5 тыс.руб.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в отрасли «Культура»</a:t>
            </a:r>
            <a:endParaRPr lang="ru-RU" sz="2800" i="1" dirty="0"/>
          </a:p>
        </p:txBody>
      </p:sp>
      <p:pic>
        <p:nvPicPr>
          <p:cNvPr id="19" name="Picture 2" descr="C:\Users\EKONOM~1\AppData\Local\Temp\Rar$DRa4956.16078\IMG_20251023_151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7365">
            <a:off x="307954" y="3279332"/>
            <a:ext cx="2896314" cy="3297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5"/>
          <a:stretch/>
        </p:blipFill>
        <p:spPr bwMode="auto">
          <a:xfrm>
            <a:off x="3635896" y="3645024"/>
            <a:ext cx="481928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EKONOM~1\AppData\Local\Temp\Rar$DRa8576.31074\IMG-20251017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25">
            <a:off x="5971954" y="847666"/>
            <a:ext cx="2793699" cy="3124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Ekonom-PC\Desktop\инициативное бюджетирование\Проекты 2025\местный\Фото с открытия\БиблиоГИД\photo_2025-11-25_13-34-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004">
            <a:off x="3228260" y="827794"/>
            <a:ext cx="2510717" cy="3054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256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421"/>
            <a:ext cx="9144000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</a:rPr>
              <a:t>Реализован 1 проект в сфере </a:t>
            </a:r>
          </a:p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</a:rPr>
              <a:t>«Развитие физической культуры и спорта»</a:t>
            </a:r>
            <a:endParaRPr lang="ru-RU" sz="2200" b="1" dirty="0">
              <a:solidFill>
                <a:srgbClr val="1F497D">
                  <a:lumMod val="75000"/>
                </a:srgbClr>
              </a:solidFill>
              <a:latin typeface="Times New Roman"/>
              <a:ea typeface="Calibri"/>
            </a:endParaRPr>
          </a:p>
          <a:p>
            <a:pPr algn="ctr"/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Calibri"/>
              </a:rPr>
              <a:t>Проект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Times New Roman"/>
              </a:rPr>
              <a:t>«Спортивный зал в селе – наш дом второй, так сохраним тепло мы в нем»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(замена окон, приобретение спортивного инвентаря для участников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клуба «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ЗОЖ Заряд»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в с.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Деево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)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94576"/>
            <a:ext cx="302433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264,8 тысяч рублей</a:t>
            </a:r>
          </a:p>
          <a:p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3,0 </a:t>
            </a:r>
            <a:r>
              <a:rPr lang="ru-RU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–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26,5 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235,3 </a:t>
            </a:r>
            <a:r>
              <a:rPr lang="ru-RU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ONOM~1\AppData\Local\Temp\Rar$DRa8428.36700\20251201_181630(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440"/>
          <a:stretch/>
        </p:blipFill>
        <p:spPr bwMode="auto">
          <a:xfrm>
            <a:off x="5436096" y="2070524"/>
            <a:ext cx="3608401" cy="3229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KONOM~1\AppData\Local\Temp\Rar$DRa8428.47971\20251201_185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07" y="4564510"/>
            <a:ext cx="3584789" cy="2237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KONOM~1\AppData\Local\Temp\Rar$DRa8428.4545\20251201_185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0649" y="3528252"/>
            <a:ext cx="3954589" cy="2592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KONOM~1\AppData\Local\Temp\Rar$DRa8428.7597\20251201_1855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7745" y="3961213"/>
            <a:ext cx="3077095" cy="2677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964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68760"/>
            <a:ext cx="838312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algn="ctr"/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22" t="28225" r="56371" b="16936"/>
          <a:stretch/>
        </p:blipFill>
        <p:spPr bwMode="auto">
          <a:xfrm>
            <a:off x="4191056" y="476672"/>
            <a:ext cx="792088" cy="100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733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72494" cy="6480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Промышленный комплекс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934" t="19952" r="4530" b="42242"/>
          <a:stretch/>
        </p:blipFill>
        <p:spPr bwMode="auto">
          <a:xfrm>
            <a:off x="179512" y="3284984"/>
            <a:ext cx="129614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69160"/>
            <a:ext cx="1368152" cy="1296144"/>
          </a:xfrm>
          <a:prstGeom prst="rect">
            <a:avLst/>
          </a:prstGeom>
        </p:spPr>
      </p:pic>
      <p:pic>
        <p:nvPicPr>
          <p:cNvPr id="9" name="Picture 2" descr="C:\Users\user\Desktop\logo_green_rus_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1368152" cy="1152128"/>
          </a:xfrm>
          <a:prstGeom prst="rect">
            <a:avLst/>
          </a:prstGeom>
          <a:noFill/>
        </p:spPr>
      </p:pic>
      <p:sp>
        <p:nvSpPr>
          <p:cNvPr id="3" name="AutoShape 2" descr="Алапаевский молочный завод», г.Алапаевск. Каталог: Творог, Сливки. Продажа  оптом по цене производителя. Ищем дилеров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Оборот крупных и средних организаций (млн.руб.)</a:t>
            </a:r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4860032" y="1772816"/>
            <a:ext cx="1440160" cy="360040"/>
          </a:xfrm>
          <a:prstGeom prst="curvedDownArrow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134076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104,8</a:t>
            </a:r>
            <a:r>
              <a:rPr lang="ru-RU" sz="2400" dirty="0" smtClean="0"/>
              <a:t>%</a:t>
            </a:r>
            <a:endParaRPr lang="ru-RU" sz="2400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63688" y="1988840"/>
          <a:ext cx="69847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55903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6633"/>
            <a:ext cx="6091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4800" b="1" i="1" dirty="0">
                <a:latin typeface="Times New Roman"/>
                <a:ea typeface="Times New Roman"/>
              </a:rPr>
              <a:t>Сельское хозяйство</a:t>
            </a:r>
            <a:endParaRPr lang="ru-RU" sz="4800" i="1" dirty="0">
              <a:effectLst/>
              <a:latin typeface="Times New Roman"/>
              <a:ea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895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AutoShape 4" descr="IMG-20221005-WA00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08720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Алапаевское сельскохозяйственную производственную деятельность осуществляют 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крупных и средних сельскохозяйственных предприятий: СПК «Колхоз им. Чапаева»; ООО «</a:t>
            </a:r>
            <a:r>
              <a:rPr lang="ru-RU" sz="2000" b="1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Деевское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СХПК «Пламя»; СХПК «Путиловский»; ООО «</a:t>
            </a:r>
            <a:r>
              <a:rPr lang="ru-RU" sz="2000" b="1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Арамашевское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sz="2000" b="1" dirty="0" err="1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Ямовский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КФХ.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2025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произведено мяса (реализовано на убой скота в живом весе) 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740,9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тонн, что составляет 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93%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АППГ. Увеличилось производство молока на 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5,2% </a:t>
            </a:r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составило </a:t>
            </a:r>
            <a:r>
              <a:rPr lang="ru-RU" sz="20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29 604 тонны.</a:t>
            </a:r>
            <a:endParaRPr lang="ru-RU" sz="2000" b="1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https://avatars.mds.yandex.net/i?id=23e79750e71cd1700be67b74c78c4d03d32bbb3b-10814639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653136"/>
            <a:ext cx="4130459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301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5544616" cy="648072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Инвестиции</a:t>
            </a:r>
          </a:p>
        </p:txBody>
      </p:sp>
      <p:pic>
        <p:nvPicPr>
          <p:cNvPr id="24578" name="Picture 2" descr="https://avatars.mds.yandex.net/i?id=cf9f6f04cf325509a952afdf515ce812b9e0633f-983764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2088232" cy="14401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51720" y="321297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1628800"/>
            <a:ext cx="3687961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23 617,7 тыс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Свеза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9 460,0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1 182,9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</a:p>
          <a:p>
            <a:pPr algn="l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–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12 974,8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764704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Наиболее крупные проекты, реализованные на территории </a:t>
            </a:r>
          </a:p>
          <a:p>
            <a:pPr algn="ctr">
              <a:spcAft>
                <a:spcPts val="0"/>
              </a:spcAft>
            </a:pPr>
            <a:r>
              <a:rPr lang="ru-RU" b="1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 Алапаевское при содействии с НАО СВЕЗА Верхняя Синячиха</a:t>
            </a:r>
            <a:endParaRPr lang="ru-RU" dirty="0"/>
          </a:p>
        </p:txBody>
      </p:sp>
      <p:pic>
        <p:nvPicPr>
          <p:cNvPr id="12" name="Picture 7" descr="C:\Users\Ekonom-PC\Desktop\Программа Развитие МО Алапаевское\Фото\Кулпарк Семья\-5328050619275148536_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672408" cy="3072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3968" y="3645025"/>
          <a:ext cx="4608512" cy="3212976"/>
        </p:xfrm>
        <a:graphic>
          <a:graphicData uri="http://schemas.openxmlformats.org/presentationml/2006/ole">
            <p:oleObj spid="_x0000_s1026" name="Acrobat Document" r:id="rId5" imgW="7530480" imgH="5315040" progId="Acrobat.Document.DC">
              <p:embed/>
            </p:oleObj>
          </a:graphicData>
        </a:graphic>
      </p:graphicFrame>
      <p:pic>
        <p:nvPicPr>
          <p:cNvPr id="13" name="Picture 2" descr="C:\Users\EKONOM~1\AppData\Local\Temp\Rar$DRa9124.9132\UuKKQ0Tolpl8FdWbBkadcnZwOWzDB8iJCrEs3R0C4sYnw1iva-XlZngWvzd8e-Vj93IyhIpXs4NdPFZpQJcIu7N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9812">
            <a:off x="3079661" y="1765789"/>
            <a:ext cx="2697640" cy="2160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🌿🎉 В лесопарке «Орион» в Верхней Синячихе (на моей малой родине) появилась новая детская площадка! - 53491159865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364">
            <a:off x="5913792" y="1772745"/>
            <a:ext cx="3006093" cy="2150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5942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348880"/>
            <a:ext cx="42119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Ведется разработка ПСД на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капитальный ремонт сетей водоснабжения (с заменой ветхих сетей) в </a:t>
            </a:r>
            <a:r>
              <a:rPr lang="ru-RU" sz="23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пгт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 Верхняя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Синячиха</a:t>
            </a:r>
            <a:endParaRPr lang="ru-RU" sz="2300" spc="-5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38164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проекта:</a:t>
            </a:r>
          </a:p>
          <a:p>
            <a:r>
              <a:rPr lang="ru-RU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7700,0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 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СВЕЗА 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5700,0 тыс.руб.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</a:t>
            </a:r>
            <a:r>
              <a:rPr lang="ru-RU" sz="2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2000,0 тыс.руб.</a:t>
            </a: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5158"/>
            <a:ext cx="8927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системы жилищно – коммунального хозяйства</a:t>
            </a:r>
            <a:endParaRPr lang="ru-RU" sz="2400" b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908720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проекта:</a:t>
            </a:r>
          </a:p>
          <a:p>
            <a:pPr lvl="0"/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СВЕЗА </a:t>
            </a:r>
            <a:r>
              <a:rPr lang="ru-RU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6 300,0 тыс. руб.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988840"/>
            <a:ext cx="42484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3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Ведется </a:t>
            </a:r>
            <a:r>
              <a:rPr lang="ru-RU" sz="2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разработка ПСД на строительство </a:t>
            </a:r>
            <a:r>
              <a:rPr lang="ru-RU" sz="23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газопровода        </a:t>
            </a:r>
            <a:r>
              <a:rPr lang="ru-RU" sz="2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3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пгт</a:t>
            </a:r>
            <a:r>
              <a:rPr lang="ru-RU" sz="2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Верхняя Синячиха – </a:t>
            </a:r>
            <a:endParaRPr lang="ru-RU" sz="23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23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</a:t>
            </a:r>
            <a:r>
              <a:rPr lang="ru-RU" sz="2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Нижняя Синячиха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968230" cy="2484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2514"/>
            <a:ext cx="3528392" cy="2205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007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2"/>
          <p:cNvSpPr>
            <a:spLocks noGrp="1"/>
          </p:cNvSpPr>
          <p:nvPr>
            <p:ph type="title"/>
          </p:nvPr>
        </p:nvSpPr>
        <p:spPr>
          <a:xfrm>
            <a:off x="1907704" y="1019637"/>
            <a:ext cx="6912768" cy="64807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исполнения бюджета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2025 год, млн.рублей 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="" xmlns:p14="http://schemas.microsoft.com/office/powerpoint/2010/main" val="3152519383"/>
              </p:ext>
            </p:extLst>
          </p:nvPr>
        </p:nvGraphicFramePr>
        <p:xfrm>
          <a:off x="421562" y="2060848"/>
          <a:ext cx="3888432" cy="4531913"/>
        </p:xfrm>
        <a:graphic>
          <a:graphicData uri="http://schemas.openxmlformats.org/drawingml/2006/table">
            <a:tbl>
              <a:tblPr/>
              <a:tblGrid>
                <a:gridCol w="249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41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98804">
                <a:tc gridSpan="2">
                  <a:txBody>
                    <a:bodyPr/>
                    <a:lstStyle/>
                    <a:p>
                      <a:pPr marL="0" marR="0" lvl="0" indent="0" algn="ctr" defTabSz="14335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</a:p>
                    <a:p>
                      <a:pPr marL="0" marR="0" lvl="0" indent="0" algn="ctr" defTabSz="14335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429,9 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DD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5095">
                <a:tc>
                  <a:txBody>
                    <a:bodyPr/>
                    <a:lstStyle/>
                    <a:p>
                      <a:pPr marL="0" marR="0" lvl="0" indent="0" algn="l" defTabSz="14335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 и неналоговые доходы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3000" b="1" baseline="0" dirty="0" smtClean="0">
                          <a:latin typeface="Times New Roman" pitchFamily="18" charset="0"/>
                        </a:rPr>
                        <a:t>659,7</a:t>
                      </a:r>
                      <a:endParaRPr lang="ru-RU" altLang="ru-RU" sz="3000" b="1" baseline="0" dirty="0">
                        <a:latin typeface="Times New Roman" pitchFamily="18" charset="0"/>
                      </a:endParaRP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5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3000" b="1" smtClean="0">
                          <a:latin typeface="Times New Roman" pitchFamily="18" charset="0"/>
                        </a:rPr>
                        <a:t>475,2</a:t>
                      </a:r>
                      <a:endParaRPr lang="ru-RU" altLang="ru-RU" sz="3000" b="1" dirty="0">
                        <a:latin typeface="Times New Roman" pitchFamily="18" charset="0"/>
                      </a:endParaRP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321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35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000" b="1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3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770,2</a:t>
                      </a:r>
                      <a:endParaRPr kumimoji="0" lang="ru-RU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Содержимое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09353748"/>
              </p:ext>
            </p:extLst>
          </p:nvPr>
        </p:nvGraphicFramePr>
        <p:xfrm>
          <a:off x="4716016" y="2060848"/>
          <a:ext cx="3960440" cy="4363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639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</a:p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2 371,7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рублей,</a:t>
                      </a:r>
                      <a:r>
                        <a:rPr lang="ru-RU" sz="3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что составляет 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 </a:t>
                      </a:r>
                      <a:r>
                        <a:rPr lang="ru-RU" sz="3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годовому плану (план 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762,9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  <a:r>
                        <a:rPr lang="ru-RU" sz="3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65" marR="91465" marT="45725" marB="45725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71800" y="188640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ФИНАНСЫ</a:t>
            </a:r>
          </a:p>
        </p:txBody>
      </p:sp>
      <p:pic>
        <p:nvPicPr>
          <p:cNvPr id="29700" name="Picture 4" descr="https://avatars.mds.yandex.net/i?id=1f4bb28d1e4202d883632f398af70062844e7175-6250997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42250" cy="1357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05"/>
            <a:ext cx="9144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latin typeface="Times New Roman"/>
                <a:ea typeface="Calibri"/>
              </a:rPr>
              <a:t>ИНИЦИАТИВНОЕ БЮДЖЕТИРОВАНИЕꞌ 25 </a:t>
            </a:r>
            <a:endParaRPr lang="ru-RU" sz="28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40769"/>
            <a:ext cx="5616624" cy="3456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10490" tIns="55245" rIns="110490" bIns="55245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проектов реализовано,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 том числе (по отраслям):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благоустройство;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туризм;</a:t>
            </a:r>
            <a:endParaRPr lang="ru-RU" sz="3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спорт;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образование;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культура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8444" y="1677001"/>
            <a:ext cx="2998052" cy="20162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8580" tIns="34290" rIns="68580" bIns="34290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проекта с участием областных средств; </a:t>
            </a:r>
          </a:p>
          <a:p>
            <a:pPr marL="171450" lvl="1" indent="-171450" algn="just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проектов на местном уровне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798" y="4797152"/>
            <a:ext cx="8250642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Общая стоимость проектов –  8 973,5 тыс. рублей, в т.ч.: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 – 1 430,5 тыс. рублей;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 –  6 282,8 тыс. рублей;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Население –  321,7 тыс. рублей;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Бизнес –  938,5 тыс. рублей.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s://xn----dtbjrxpef0c.xn--p1ai/wp-content/uploads/2021/09/emhyzQfjwrY-e1632308694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954"/>
            <a:ext cx="1691680" cy="997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080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268760"/>
            <a:ext cx="3687961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проектов:</a:t>
            </a:r>
            <a:endParaRPr lang="ru-RU" sz="20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4 279,0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55,2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–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455,1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2 783,1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</a:p>
          <a:p>
            <a:pPr algn="l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– 985,0 тыс.руб.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98850">
            <a:off x="3294143" y="1187110"/>
            <a:ext cx="3168352" cy="220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11663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в сфере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«Благоустройства» и 1 проект в сфере «Развитие туризма»</a:t>
            </a:r>
            <a:endParaRPr lang="ru-RU" sz="2800" i="1" dirty="0"/>
          </a:p>
        </p:txBody>
      </p:sp>
      <p:pic>
        <p:nvPicPr>
          <p:cNvPr id="14" name="Picture 6" descr="C:\Users\EKONOM~1\AppData\Local\Temp\Rar$DRa8940.46603\IMG-20251127-WA0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023">
            <a:off x="146726" y="3789375"/>
            <a:ext cx="3962160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konom-PC\Desktop\инициативное бюджетирование\Проекты 2025\местный\Фото с открытия\Простоквашино\-5188382307193583672_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14" y="3483031"/>
            <a:ext cx="2592288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1434">
            <a:off x="6661400" y="1079716"/>
            <a:ext cx="209102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501008"/>
            <a:ext cx="23762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7058">
            <a:off x="3615670" y="983379"/>
            <a:ext cx="24040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3568" y="0"/>
            <a:ext cx="7344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проектов </a:t>
            </a:r>
          </a:p>
          <a:p>
            <a:pPr lvl="0"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«Образование»</a:t>
            </a:r>
            <a:endParaRPr lang="ru-RU" sz="2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928670"/>
            <a:ext cx="8215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-531440"/>
            <a:ext cx="821537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078" y="1700808"/>
            <a:ext cx="4201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AutoShape 2" descr="4BB80820-0D15-4D2A-8DB2-7D293EF7386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4" descr="4BB80820-0D15-4D2A-8DB2-7D293EF7386D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AutoShape 9" descr="IMG_701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-5417885070066303457_1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-5417885070066303457_12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9512" y="980728"/>
            <a:ext cx="331236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проектов:</a:t>
            </a:r>
            <a:endParaRPr lang="ru-RU" sz="27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2 389,8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205,8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Бизнес –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247,3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1 936,7 тыс.руб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6299">
            <a:off x="327657" y="3130821"/>
            <a:ext cx="3292149" cy="246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-5438203151594421507_12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42">
            <a:off x="6301293" y="969527"/>
            <a:ext cx="2469399" cy="32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 descr="C:\Users\user\AppData\Local\Temp\Rar$DIa5564.31384\IMG-20251029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5076056" cy="2267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4802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5993</TotalTime>
  <Words>458</Words>
  <Application>Microsoft Office PowerPoint</Application>
  <PresentationFormat>Экран (4:3)</PresentationFormat>
  <Paragraphs>86</Paragraphs>
  <Slides>12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Поток</vt:lpstr>
      <vt:lpstr>Acrobat Document</vt:lpstr>
      <vt:lpstr>Слайд 1</vt:lpstr>
      <vt:lpstr>                                                                                                                         Промышленный комплекс</vt:lpstr>
      <vt:lpstr>Слайд 3</vt:lpstr>
      <vt:lpstr>Инвестиции</vt:lpstr>
      <vt:lpstr>Слайд 5</vt:lpstr>
      <vt:lpstr>Основные параметры исполнения бюджета  за 11 месяцев 2025 год, млн.рублей 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kui</dc:creator>
  <cp:lastModifiedBy>user</cp:lastModifiedBy>
  <cp:revision>436</cp:revision>
  <cp:lastPrinted>2021-11-22T04:45:48Z</cp:lastPrinted>
  <dcterms:created xsi:type="dcterms:W3CDTF">2019-11-14T09:15:38Z</dcterms:created>
  <dcterms:modified xsi:type="dcterms:W3CDTF">2025-12-17T08:24:13Z</dcterms:modified>
</cp:coreProperties>
</file>